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24"/>
  </p:notesMasterIdLst>
  <p:handoutMasterIdLst>
    <p:handoutMasterId r:id="rId25"/>
  </p:handoutMasterIdLst>
  <p:sldIdLst>
    <p:sldId id="316" r:id="rId2"/>
    <p:sldId id="380" r:id="rId3"/>
    <p:sldId id="372" r:id="rId4"/>
    <p:sldId id="374" r:id="rId5"/>
    <p:sldId id="375" r:id="rId6"/>
    <p:sldId id="376" r:id="rId7"/>
    <p:sldId id="373" r:id="rId8"/>
    <p:sldId id="377" r:id="rId9"/>
    <p:sldId id="378" r:id="rId10"/>
    <p:sldId id="379" r:id="rId11"/>
    <p:sldId id="354" r:id="rId12"/>
    <p:sldId id="360" r:id="rId13"/>
    <p:sldId id="362" r:id="rId14"/>
    <p:sldId id="363" r:id="rId15"/>
    <p:sldId id="364" r:id="rId16"/>
    <p:sldId id="365" r:id="rId17"/>
    <p:sldId id="361" r:id="rId18"/>
    <p:sldId id="366" r:id="rId19"/>
    <p:sldId id="367" r:id="rId20"/>
    <p:sldId id="368" r:id="rId21"/>
    <p:sldId id="370" r:id="rId22"/>
    <p:sldId id="381" r:id="rId23"/>
  </p:sldIdLst>
  <p:sldSz cx="9144000" cy="6858000" type="overhead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99"/>
    <a:srgbClr val="336699"/>
    <a:srgbClr val="008080"/>
    <a:srgbClr val="0099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53" autoAdjust="0"/>
    <p:restoredTop sz="94660"/>
  </p:normalViewPr>
  <p:slideViewPr>
    <p:cSldViewPr>
      <p:cViewPr varScale="1">
        <p:scale>
          <a:sx n="100" d="100"/>
          <a:sy n="100" d="100"/>
        </p:scale>
        <p:origin x="56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5328"/>
    </p:cViewPr>
  </p:sorterViewPr>
  <p:notesViewPr>
    <p:cSldViewPr>
      <p:cViewPr varScale="1">
        <p:scale>
          <a:sx n="56" d="100"/>
          <a:sy n="56" d="100"/>
        </p:scale>
        <p:origin x="-1860" y="-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anose="02020603050405020304" pitchFamily="18" charset="0"/>
              </a:defRPr>
            </a:lvl1pPr>
          </a:lstStyle>
          <a:p>
            <a:r>
              <a:rPr lang="en-US"/>
              <a:t>Judy Bradford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anose="02020603050405020304" pitchFamily="18" charset="0"/>
              </a:defRPr>
            </a:lvl1pPr>
          </a:lstStyle>
          <a:p>
            <a:fld id="{52C8A1C6-8D77-46C6-BEA8-B99D39104722}" type="datetime1">
              <a:rPr lang="en-US" smtClean="0"/>
              <a:t>8/19/2013</a:t>
            </a:fld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3738563" y="8240713"/>
            <a:ext cx="3170238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anose="02020603050405020304" pitchFamily="18" charset="0"/>
              </a:defRPr>
            </a:lvl1pPr>
          </a:lstStyle>
          <a:p>
            <a:fld id="{4BC799A3-3DC0-415A-BBE7-5E89C77598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1862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2057" name="Rectangle 9"/>
          <p:cNvSpPr>
            <a:spLocks noChangeArrowheads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anose="02020603050405020304" pitchFamily="18" charset="0"/>
              </a:defRPr>
            </a:lvl1pPr>
          </a:lstStyle>
          <a:p>
            <a:fld id="{5BB04D67-9BF6-4A52-9804-CF1D81AB31F2}" type="datetime1">
              <a:rPr lang="en-US" smtClean="0"/>
              <a:t>8/19/2013</a:t>
            </a:fld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anose="02020603050405020304" pitchFamily="18" charset="0"/>
              </a:defRPr>
            </a:lvl1pPr>
          </a:lstStyle>
          <a:p>
            <a:fld id="{85AEFC2F-F43A-4C58-A449-B6B9610B88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03630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B501F150-DD81-4101-B46C-6820E039E66E}" type="datetime1">
              <a:rPr lang="en-US" smtClean="0"/>
              <a:t>8/19/2013</a:t>
            </a:fld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AA61D3-A8F7-46A9-9D7E-343FD86AA40A}" type="slidenum">
              <a:rPr lang="en-US"/>
              <a:pPr/>
              <a:t>1</a:t>
            </a:fld>
            <a:endParaRPr lang="en-US"/>
          </a:p>
        </p:txBody>
      </p:sp>
      <p:sp>
        <p:nvSpPr>
          <p:cNvPr id="252930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961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Introduction to PHP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37494E-40BE-4FCC-AEA4-5D14242FA6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04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Introduction to PHP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3C256E-298E-438E-9966-0DE5AEAE79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555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Introduction to PHP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99369E-E404-4921-B262-EA2216EFD9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7921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Introduction to PHP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EF88376-A85D-4170-9A69-32FBCCBB27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378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Introduction to PHP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F3DF24-856B-4AFC-93FC-A615D2EA28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341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Introduction to PHP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EF89D2-3D0F-45A9-A648-E4D24EBE83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95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Introduction to PHP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9CB6F5-5B97-402A-9025-3DDFF7D584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251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Introduction to PHP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02AF17-CBEF-424B-985D-BD6F8B6415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516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Introduction to PHP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B34237-849B-4953-AC50-E62003842D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135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Introduction to PHP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DB5CE9-7C71-4889-B377-0DA23120FC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34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Introduction to PHP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DBDE7C-3D88-451D-B0DC-1CDF983934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850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Introduction to PHP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7F5C66-C205-455E-B664-9D04799DD1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976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40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3440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Introduction to PHP</a:t>
            </a:r>
            <a:endParaRPr lang="en-US"/>
          </a:p>
        </p:txBody>
      </p:sp>
      <p:sp>
        <p:nvSpPr>
          <p:cNvPr id="3440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7BA19D7-8164-484B-869E-6D199DD9E71E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620000" cy="3886200"/>
          </a:xfrm>
        </p:spPr>
        <p:txBody>
          <a:bodyPr/>
          <a:lstStyle/>
          <a:p>
            <a:pPr>
              <a:spcAft>
                <a:spcPct val="35000"/>
              </a:spcAft>
            </a:pPr>
            <a:r>
              <a:rPr lang="en-US" sz="3600"/>
              <a:t>National HIV Behavioral Surveillance</a:t>
            </a:r>
            <a:br>
              <a:rPr lang="en-US" sz="3600"/>
            </a:br>
            <a:r>
              <a:rPr lang="en-US" sz="3600"/>
              <a:t>(NHBS)</a:t>
            </a:r>
            <a:br>
              <a:rPr lang="en-US" sz="3600"/>
            </a:br>
            <a:r>
              <a:rPr lang="en-US" sz="3400"/>
              <a:t/>
            </a:r>
            <a:br>
              <a:rPr lang="en-US" sz="3400"/>
            </a:br>
            <a:r>
              <a:rPr lang="en-US" sz="3200"/>
              <a:t>Judith Bradford, Ph.D.</a:t>
            </a:r>
            <a:br>
              <a:rPr lang="en-US" sz="3200"/>
            </a:br>
            <a:r>
              <a:rPr lang="en-US" sz="3200"/>
              <a:t>Community Health Research Initiative</a:t>
            </a:r>
            <a:br>
              <a:rPr lang="en-US" sz="3200"/>
            </a:br>
            <a:r>
              <a:rPr lang="en-US" sz="3200"/>
              <a:t>jbbradfo@vcu.edu</a:t>
            </a:r>
            <a:br>
              <a:rPr lang="en-US" sz="3200"/>
            </a:br>
            <a:endParaRPr lang="en-US" sz="32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PHP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Sampling Issues</a:t>
            </a:r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Classic probability sampling impossible to achieve</a:t>
            </a:r>
          </a:p>
          <a:p>
            <a:pPr lvl="1"/>
            <a:r>
              <a:rPr lang="en-US"/>
              <a:t>Hidden populations – how to access them</a:t>
            </a:r>
          </a:p>
          <a:p>
            <a:pPr lvl="1"/>
            <a:r>
              <a:rPr lang="en-US"/>
              <a:t>Illegal or socially-disapproved behavior</a:t>
            </a:r>
          </a:p>
          <a:p>
            <a:pPr lvl="1"/>
            <a:r>
              <a:rPr lang="en-US"/>
              <a:t>Distrust of the research enterprise</a:t>
            </a:r>
          </a:p>
          <a:p>
            <a:pPr lvl="1"/>
            <a:r>
              <a:rPr lang="en-US"/>
              <a:t>Structural barriers, such as accessibility of the research site</a:t>
            </a:r>
          </a:p>
          <a:p>
            <a:r>
              <a:rPr lang="en-US"/>
              <a:t>New approach: social network methods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PHP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1173163" y="0"/>
            <a:ext cx="6827837" cy="685800"/>
          </a:xfrm>
        </p:spPr>
        <p:txBody>
          <a:bodyPr/>
          <a:lstStyle/>
          <a:p>
            <a:endParaRPr lang="en-US" sz="3200"/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6413" y="685800"/>
            <a:ext cx="8180387" cy="46482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Gill Sans MT" panose="020B0502020104020203" pitchFamily="34" charset="0"/>
            </a:endParaRPr>
          </a:p>
          <a:p>
            <a:pPr>
              <a:buFontTx/>
              <a:buNone/>
            </a:pPr>
            <a:r>
              <a:rPr lang="en-US" sz="3400"/>
              <a:t>…the nature of human relationships – the degree to which an individual is interconnected and embedded in a community – is vital to an individual’s health and well-being as well as to the health and vitality of entire populations.</a:t>
            </a:r>
          </a:p>
          <a:p>
            <a:pPr>
              <a:buFontTx/>
              <a:buNone/>
            </a:pPr>
            <a:endParaRPr lang="en-US" sz="3400"/>
          </a:p>
        </p:txBody>
      </p:sp>
      <p:sp>
        <p:nvSpPr>
          <p:cNvPr id="357380" name="Rectangle 4"/>
          <p:cNvSpPr>
            <a:spLocks noChangeArrowheads="1"/>
          </p:cNvSpPr>
          <p:nvPr/>
        </p:nvSpPr>
        <p:spPr bwMode="auto">
          <a:xfrm>
            <a:off x="762000" y="5181600"/>
            <a:ext cx="7620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Berkman LF, Glass T. Social integration, social networks, social support and health, in </a:t>
            </a:r>
            <a:r>
              <a:rPr lang="en-US" sz="2000" i="1">
                <a:solidFill>
                  <a:schemeClr val="tx2"/>
                </a:solidFill>
              </a:rPr>
              <a:t>Social Epidemiology, </a:t>
            </a:r>
            <a:r>
              <a:rPr lang="en-US" sz="2000">
                <a:solidFill>
                  <a:schemeClr val="tx2"/>
                </a:solidFill>
              </a:rPr>
              <a:t>Berkman LF and Kawachi I, Eds. New York: Oxford University Press, 2000.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PHP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7742238" cy="1524000"/>
          </a:xfrm>
        </p:spPr>
        <p:txBody>
          <a:bodyPr/>
          <a:lstStyle/>
          <a:p>
            <a:r>
              <a:rPr lang="en-US" sz="4000">
                <a:latin typeface="Gill Sans MT" panose="020B0502020104020203" pitchFamily="34" charset="0"/>
              </a:rPr>
              <a:t>How social networks impact health</a:t>
            </a:r>
            <a:br>
              <a:rPr lang="en-US" sz="4000">
                <a:latin typeface="Gill Sans MT" panose="020B0502020104020203" pitchFamily="34" charset="0"/>
              </a:rPr>
            </a:br>
            <a:endParaRPr lang="en-US" sz="4000" i="1">
              <a:latin typeface="Gill Sans MT" panose="020B0502020104020203" pitchFamily="34" charset="0"/>
            </a:endParaRPr>
          </a:p>
        </p:txBody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7361238" cy="4491038"/>
          </a:xfrm>
        </p:spPr>
        <p:txBody>
          <a:bodyPr/>
          <a:lstStyle/>
          <a:p>
            <a:pPr>
              <a:buFontTx/>
              <a:buNone/>
            </a:pPr>
            <a:r>
              <a:rPr lang="en-US" sz="2800">
                <a:latin typeface="Gill Sans MT" panose="020B0502020104020203" pitchFamily="34" charset="0"/>
              </a:rPr>
              <a:t>Social-structural conditions (macro factors) condition the extent, shape and nature of…</a:t>
            </a:r>
          </a:p>
          <a:p>
            <a:pPr>
              <a:buFontTx/>
              <a:buNone/>
            </a:pPr>
            <a:r>
              <a:rPr lang="en-US" sz="2800">
                <a:latin typeface="Gill Sans MT" panose="020B0502020104020203" pitchFamily="34" charset="0"/>
              </a:rPr>
              <a:t>Social networks (mezzo factors), which provides opportunities for…</a:t>
            </a:r>
          </a:p>
          <a:p>
            <a:pPr>
              <a:buFontTx/>
              <a:buNone/>
            </a:pPr>
            <a:r>
              <a:rPr lang="en-US" sz="2800">
                <a:latin typeface="Gill Sans MT" panose="020B0502020104020203" pitchFamily="34" charset="0"/>
              </a:rPr>
              <a:t>Psychosocial mechanisms (micro factors), which impacts health through these pathways: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>
                <a:latin typeface="Gill Sans MT" panose="020B0502020104020203" pitchFamily="34" charset="0"/>
              </a:rPr>
              <a:t>Health behavioral pathways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>
                <a:latin typeface="Gill Sans MT" panose="020B0502020104020203" pitchFamily="34" charset="0"/>
              </a:rPr>
              <a:t>Psychological pathways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>
                <a:latin typeface="Gill Sans MT" panose="020B0502020104020203" pitchFamily="34" charset="0"/>
              </a:rPr>
              <a:t>Physiologic pathways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PHP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z="4000">
              <a:latin typeface="Gill Sans MT" panose="020B0502020104020203" pitchFamily="34" charset="0"/>
            </a:endParaRP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143000"/>
            <a:ext cx="7391400" cy="50292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2800">
                <a:latin typeface="Gill Sans MT" panose="020B0502020104020203" pitchFamily="34" charset="0"/>
              </a:rPr>
              <a:t>Social-structural conditions (macro factors)</a:t>
            </a:r>
          </a:p>
          <a:p>
            <a:pPr marL="609600" indent="-609600">
              <a:buFont typeface="Wingdings" panose="05000000000000000000" pitchFamily="2" charset="2"/>
              <a:buChar char="§"/>
            </a:pPr>
            <a:r>
              <a:rPr lang="en-US" sz="2800">
                <a:latin typeface="Gill Sans MT" panose="020B0502020104020203" pitchFamily="34" charset="0"/>
              </a:rPr>
              <a:t>Culture - norms and values, social cohesion, racism, sexism, cooperation/competition</a:t>
            </a:r>
          </a:p>
          <a:p>
            <a:pPr marL="609600" indent="-609600">
              <a:buFont typeface="Wingdings" panose="05000000000000000000" pitchFamily="2" charset="2"/>
              <a:buChar char="§"/>
            </a:pPr>
            <a:r>
              <a:rPr lang="en-US" sz="2800">
                <a:latin typeface="Gill Sans MT" panose="020B0502020104020203" pitchFamily="34" charset="0"/>
              </a:rPr>
              <a:t>Socioeconomic factors – inequality, discrimination, conflict, poverty, labor market structure</a:t>
            </a:r>
          </a:p>
          <a:p>
            <a:pPr marL="609600" indent="-609600">
              <a:buFont typeface="Wingdings" panose="05000000000000000000" pitchFamily="2" charset="2"/>
              <a:buChar char="§"/>
            </a:pPr>
            <a:r>
              <a:rPr lang="en-US" sz="2800">
                <a:latin typeface="Gill Sans MT" panose="020B0502020104020203" pitchFamily="34" charset="0"/>
              </a:rPr>
              <a:t>Politics – laws, public policy, political culture, differential enfranchisement/participation</a:t>
            </a:r>
          </a:p>
          <a:p>
            <a:pPr marL="609600" indent="-609600">
              <a:buFont typeface="Wingdings" panose="05000000000000000000" pitchFamily="2" charset="2"/>
              <a:buChar char="§"/>
            </a:pPr>
            <a:r>
              <a:rPr lang="en-US" sz="2800">
                <a:latin typeface="Gill Sans MT" panose="020B0502020104020203" pitchFamily="34" charset="0"/>
              </a:rPr>
              <a:t>Social change – urbanization, war/civil unrest, economic “depression”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PHP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z="4000">
              <a:latin typeface="Gill Sans MT" panose="020B0502020104020203" pitchFamily="34" charset="0"/>
            </a:endParaRPr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990600"/>
            <a:ext cx="7467600" cy="52578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2800">
                <a:latin typeface="Gill Sans MT" panose="020B0502020104020203" pitchFamily="34" charset="0"/>
              </a:rPr>
              <a:t>Social Networks (Mezzo Factors)</a:t>
            </a:r>
          </a:p>
          <a:p>
            <a:pPr marL="609600" indent="-609600">
              <a:buFont typeface="Wingdings" panose="05000000000000000000" pitchFamily="2" charset="2"/>
              <a:buChar char="§"/>
            </a:pPr>
            <a:r>
              <a:rPr lang="en-US" sz="2800">
                <a:latin typeface="Gill Sans MT" panose="020B0502020104020203" pitchFamily="34" charset="0"/>
              </a:rPr>
              <a:t>Social network structure</a:t>
            </a:r>
          </a:p>
          <a:p>
            <a:pPr marL="990600" lvl="1" indent="-533400">
              <a:buFont typeface="Wingdings" panose="05000000000000000000" pitchFamily="2" charset="2"/>
              <a:buChar char="§"/>
            </a:pPr>
            <a:r>
              <a:rPr lang="en-US">
                <a:latin typeface="Gill Sans MT" panose="020B0502020104020203" pitchFamily="34" charset="0"/>
              </a:rPr>
              <a:t>Size, range, density, boundedness, proximity, homogeneity, reachability</a:t>
            </a:r>
          </a:p>
          <a:p>
            <a:pPr marL="609600" indent="-609600">
              <a:buFont typeface="Wingdings" panose="05000000000000000000" pitchFamily="2" charset="2"/>
              <a:buChar char="§"/>
            </a:pPr>
            <a:r>
              <a:rPr lang="en-US" sz="2800">
                <a:latin typeface="Gill Sans MT" panose="020B0502020104020203" pitchFamily="34" charset="0"/>
              </a:rPr>
              <a:t>Characteristics of network ties</a:t>
            </a:r>
          </a:p>
          <a:p>
            <a:pPr marL="990600" lvl="1" indent="-533400">
              <a:buFont typeface="Wingdings" panose="05000000000000000000" pitchFamily="2" charset="2"/>
              <a:buChar char="§"/>
            </a:pPr>
            <a:r>
              <a:rPr lang="en-US">
                <a:latin typeface="Gill Sans MT" panose="020B0502020104020203" pitchFamily="34" charset="0"/>
              </a:rPr>
              <a:t>Frequency of face-to-face contact, of nonvisual contact, of organizational participation (attendance), </a:t>
            </a:r>
          </a:p>
          <a:p>
            <a:pPr marL="990600" lvl="1" indent="-533400">
              <a:buFont typeface="Wingdings" panose="05000000000000000000" pitchFamily="2" charset="2"/>
              <a:buChar char="§"/>
            </a:pPr>
            <a:r>
              <a:rPr lang="en-US">
                <a:latin typeface="Gill Sans MT" panose="020B0502020104020203" pitchFamily="34" charset="0"/>
              </a:rPr>
              <a:t>Reciprocity of ties, duration, intimacy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PHP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z="4000">
              <a:latin typeface="Gill Sans MT" panose="020B0502020104020203" pitchFamily="34" charset="0"/>
            </a:endParaRPr>
          </a:p>
        </p:txBody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762000"/>
            <a:ext cx="7467600" cy="54864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800">
                <a:latin typeface="Gill Sans MT" panose="020B0502020104020203" pitchFamily="34" charset="0"/>
              </a:rPr>
              <a:t>Psychosocial Mechanisms (Micro Factors)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2800">
                <a:latin typeface="Gill Sans MT" panose="020B0502020104020203" pitchFamily="34" charset="0"/>
              </a:rPr>
              <a:t>Social support – instrumental and financial, informational, appraisal, emotional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2800">
                <a:latin typeface="Gill Sans MT" panose="020B0502020104020203" pitchFamily="34" charset="0"/>
              </a:rPr>
              <a:t>Social influence – constraining/enabling influences on health behaviors, peer pressure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2800">
                <a:latin typeface="Gill Sans MT" panose="020B0502020104020203" pitchFamily="34" charset="0"/>
              </a:rPr>
              <a:t>Social engagement – reinforcement of meaningful social roles, bonding/interpersonal attachment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2800">
                <a:latin typeface="Gill Sans MT" panose="020B0502020104020203" pitchFamily="34" charset="0"/>
              </a:rPr>
              <a:t>Person-to-person contact – close personal contact, intimate contact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2800">
                <a:latin typeface="Gill Sans MT" panose="020B0502020104020203" pitchFamily="34" charset="0"/>
              </a:rPr>
              <a:t>Access to resources and material goods – access to health care, housing, human capital, jobs, institutional contacts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PHP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z="4000">
              <a:latin typeface="Gill Sans MT" panose="020B0502020104020203" pitchFamily="34" charset="0"/>
            </a:endParaRPr>
          </a:p>
        </p:txBody>
      </p:sp>
      <p:sp>
        <p:nvSpPr>
          <p:cNvPr id="370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762000"/>
            <a:ext cx="7666038" cy="52578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2800">
                <a:latin typeface="Gill Sans MT" panose="020B0502020104020203" pitchFamily="34" charset="0"/>
              </a:rPr>
              <a:t>Pathways</a:t>
            </a:r>
          </a:p>
          <a:p>
            <a:pPr marL="609600" indent="-609600">
              <a:buFont typeface="Wingdings" panose="05000000000000000000" pitchFamily="2" charset="2"/>
              <a:buChar char="§"/>
            </a:pPr>
            <a:r>
              <a:rPr lang="en-US" sz="2800">
                <a:latin typeface="Gill Sans MT" panose="020B0502020104020203" pitchFamily="34" charset="0"/>
              </a:rPr>
              <a:t>Health behavioral pathways – smoking, alcohol consumption, diet, exercise, adherence to medical treatments, help-seeking behavior</a:t>
            </a:r>
          </a:p>
          <a:p>
            <a:pPr marL="609600" indent="-609600">
              <a:buFont typeface="Wingdings" panose="05000000000000000000" pitchFamily="2" charset="2"/>
              <a:buChar char="§"/>
            </a:pPr>
            <a:r>
              <a:rPr lang="en-US" sz="2800">
                <a:latin typeface="Gill Sans MT" panose="020B0502020104020203" pitchFamily="34" charset="0"/>
              </a:rPr>
              <a:t>Psychological pathways – self-efficacy, self-esteem, coping effectiveness, depression/distress, sense of well-being</a:t>
            </a:r>
          </a:p>
          <a:p>
            <a:pPr marL="609600" indent="-609600">
              <a:buFont typeface="Wingdings" panose="05000000000000000000" pitchFamily="2" charset="2"/>
              <a:buChar char="§"/>
            </a:pPr>
            <a:r>
              <a:rPr lang="en-US" sz="2800">
                <a:latin typeface="Gill Sans MT" panose="020B0502020104020203" pitchFamily="34" charset="0"/>
              </a:rPr>
              <a:t>Physiologic pathways – allostatic load, immune system function, cardiovascular reactivity, cardiopulmonary fitness, transmission of infectious disease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PHP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6200"/>
          </a:xfrm>
        </p:spPr>
        <p:txBody>
          <a:bodyPr/>
          <a:lstStyle/>
          <a:p>
            <a:endParaRPr lang="en-US" sz="4000"/>
          </a:p>
        </p:txBody>
      </p:sp>
      <p:graphicFrame>
        <p:nvGraphicFramePr>
          <p:cNvPr id="366595" name="Group 3"/>
          <p:cNvGraphicFramePr>
            <a:graphicFrameLocks noGrp="1"/>
          </p:cNvGraphicFramePr>
          <p:nvPr>
            <p:ph type="tbl" idx="1"/>
          </p:nvPr>
        </p:nvGraphicFramePr>
        <p:xfrm>
          <a:off x="838200" y="533400"/>
          <a:ext cx="7543800" cy="5894388"/>
        </p:xfrm>
        <a:graphic>
          <a:graphicData uri="http://schemas.openxmlformats.org/drawingml/2006/table">
            <a:tbl>
              <a:tblPr/>
              <a:tblGrid>
                <a:gridCol w="7543800"/>
              </a:tblGrid>
              <a:tr h="828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Social-Structural Conditions (Macro Factors)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1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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Social Networks (Mezzo Factors)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35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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0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Psychosocial Mechanisms (Micro Factors)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35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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9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Pathways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Health behavioral, psychological, physiologic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PHP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685800"/>
            <a:ext cx="6781800" cy="1371600"/>
          </a:xfrm>
        </p:spPr>
        <p:txBody>
          <a:bodyPr/>
          <a:lstStyle/>
          <a:p>
            <a:r>
              <a:rPr lang="en-US" sz="4000"/>
              <a:t>Chain-referral Sampling</a:t>
            </a:r>
            <a:br>
              <a:rPr lang="en-US" sz="4000"/>
            </a:br>
            <a:endParaRPr lang="en-US" sz="4000"/>
          </a:p>
        </p:txBody>
      </p:sp>
      <p:sp>
        <p:nvSpPr>
          <p:cNvPr id="371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81200"/>
            <a:ext cx="7413625" cy="41402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/>
              <a:t>Snowball sampling - proven but non-probability method</a:t>
            </a:r>
          </a:p>
          <a:p>
            <a:pPr>
              <a:buFont typeface="Wingdings" panose="05000000000000000000" pitchFamily="2" charset="2"/>
              <a:buNone/>
            </a:pPr>
            <a:endParaRPr lang="en-US"/>
          </a:p>
          <a:p>
            <a:pPr>
              <a:buFont typeface="Wingdings" panose="05000000000000000000" pitchFamily="2" charset="2"/>
              <a:buChar char="q"/>
            </a:pPr>
            <a:r>
              <a:rPr lang="en-US"/>
              <a:t>Respondent-driven sampling – snowball with stats = probability method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PHP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474787"/>
          </a:xfrm>
        </p:spPr>
        <p:txBody>
          <a:bodyPr/>
          <a:lstStyle/>
          <a:p>
            <a:r>
              <a:rPr lang="en-US" sz="3600">
                <a:latin typeface="Gill Sans MT" panose="020B0502020104020203" pitchFamily="34" charset="0"/>
              </a:rPr>
              <a:t>RDS Implementation:</a:t>
            </a:r>
            <a:br>
              <a:rPr lang="en-US" sz="3600">
                <a:latin typeface="Gill Sans MT" panose="020B0502020104020203" pitchFamily="34" charset="0"/>
              </a:rPr>
            </a:br>
            <a:r>
              <a:rPr lang="en-US" sz="3600">
                <a:latin typeface="Gill Sans MT" panose="020B0502020104020203" pitchFamily="34" charset="0"/>
              </a:rPr>
              <a:t>“6 degrees of separation”</a:t>
            </a:r>
          </a:p>
        </p:txBody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419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>
                <a:latin typeface="Gill Sans MT" panose="020B0502020104020203" pitchFamily="34" charset="0"/>
              </a:rPr>
              <a:t>Researchers recruit handful of “seeds” – sociometric stars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>
                <a:latin typeface="Gill Sans MT" panose="020B0502020104020203" pitchFamily="34" charset="0"/>
              </a:rPr>
              <a:t>Seeds offered financial incentives to recruit peers – recruitment coupons turned in at interview site spark payment.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>
                <a:latin typeface="Gill Sans MT" panose="020B0502020104020203" pitchFamily="34" charset="0"/>
              </a:rPr>
              <a:t>All new recruits offered same dual incentives.</a:t>
            </a:r>
          </a:p>
          <a:p>
            <a:pPr marL="990600" lvl="1" indent="-533400">
              <a:lnSpc>
                <a:spcPct val="90000"/>
              </a:lnSpc>
              <a:buFontTx/>
              <a:buChar char="•"/>
            </a:pPr>
            <a:r>
              <a:rPr lang="en-US" sz="2400">
                <a:latin typeface="Gill Sans MT" panose="020B0502020104020203" pitchFamily="34" charset="0"/>
              </a:rPr>
              <a:t>Each gets 3 initial coupons</a:t>
            </a:r>
          </a:p>
          <a:p>
            <a:pPr marL="990600" lvl="1" indent="-533400">
              <a:lnSpc>
                <a:spcPct val="90000"/>
              </a:lnSpc>
              <a:buFontTx/>
              <a:buChar char="•"/>
            </a:pPr>
            <a:r>
              <a:rPr lang="en-US" sz="2400">
                <a:latin typeface="Gill Sans MT" panose="020B0502020104020203" pitchFamily="34" charset="0"/>
              </a:rPr>
              <a:t>Extra set can be given under conditions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>
                <a:latin typeface="Gill Sans MT" panose="020B0502020104020203" pitchFamily="34" charset="0"/>
              </a:rPr>
              <a:t>Trait membership must be objectively verifiable, e.g. track marks for IDUs.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PHP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sz="4000"/>
              <a:t>NHBS</a:t>
            </a:r>
          </a:p>
        </p:txBody>
      </p:sp>
      <p:sp>
        <p:nvSpPr>
          <p:cNvPr id="388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r>
              <a:rPr lang="en-US"/>
              <a:t>Purpose: Generate national statistics to better understand how transmission risks are distributed in the population.</a:t>
            </a:r>
          </a:p>
          <a:p>
            <a:r>
              <a:rPr lang="en-US"/>
              <a:t>In Virginia: Collaboration of Virginia Department of Health and VCU’s Community Health Research Initiative</a:t>
            </a:r>
          </a:p>
          <a:p>
            <a:r>
              <a:rPr lang="en-US"/>
              <a:t>Field site and staff based in Norfolk EMA.</a:t>
            </a:r>
          </a:p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PHP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398587"/>
          </a:xfrm>
        </p:spPr>
        <p:txBody>
          <a:bodyPr/>
          <a:lstStyle/>
          <a:p>
            <a:r>
              <a:rPr lang="en-US" sz="4000"/>
              <a:t>RDS Implementation</a:t>
            </a:r>
          </a:p>
        </p:txBody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848600" cy="4110038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 startAt="5"/>
            </a:pPr>
            <a:r>
              <a:rPr lang="en-US"/>
              <a:t>Subject identification when present for interview (with coupon). E.g, database of physical characteristics for IDUs.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5"/>
            </a:pPr>
            <a:r>
              <a:rPr lang="en-US"/>
              <a:t>“Steering” incentives – extra bonus for subgroup recruitment.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5"/>
            </a:pPr>
            <a:r>
              <a:rPr lang="en-US"/>
              <a:t>End sampling at equilibrium, perhaps at minimum sampling size and composition.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PHP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RDS Conditions</a:t>
            </a:r>
          </a:p>
        </p:txBody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153400" cy="50292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800"/>
              <a:t>Activities that constitute network membership must create connections.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800"/>
              <a:t>Must be able to verify the trait objectively, using a well-tested screening protocol.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800">
                <a:sym typeface="Wingdings" panose="05000000000000000000" pitchFamily="2" charset="2"/>
              </a:rPr>
              <a:t>Done correctly, RDS sample is wholly independent of initial set of recruits.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800">
                <a:sym typeface="Wingdings" panose="05000000000000000000" pitchFamily="2" charset="2"/>
              </a:rPr>
              <a:t>Successive waves will eventually produce equilibrium.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2800">
              <a:sym typeface="Wingdings" panose="05000000000000000000" pitchFamily="2" charset="2"/>
            </a:endParaRP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000">
                <a:latin typeface="Gill Sans MT" panose="020B0502020104020203" pitchFamily="34" charset="0"/>
                <a:sym typeface="Wingdings" panose="05000000000000000000" pitchFamily="2" charset="2"/>
              </a:rPr>
              <a:t>"Finding the beat: Using respondent-driven sampling to study jazz musicians," by Douglas D. Heckathorn and Joan Jeffri [Poetics 28 (2001) 307-329].</a:t>
            </a:r>
            <a:r>
              <a:rPr lang="en-US" sz="2000">
                <a:sym typeface="Wingdings" panose="05000000000000000000" pitchFamily="2" charset="2"/>
              </a:rPr>
              <a:t>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PHP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/>
          <a:lstStyle/>
          <a:p>
            <a:r>
              <a:rPr lang="en-US"/>
              <a:t>IDU Chains</a:t>
            </a:r>
          </a:p>
        </p:txBody>
      </p:sp>
      <p:pic>
        <p:nvPicPr>
          <p:cNvPr id="389124" name="Picture 4" descr="Seed4_shado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57150"/>
            <a:ext cx="8286750" cy="680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PHP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NHBS Overview</a:t>
            </a:r>
          </a:p>
        </p:txBody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05800" cy="5105400"/>
          </a:xfrm>
        </p:spPr>
        <p:txBody>
          <a:bodyPr/>
          <a:lstStyle/>
          <a:p>
            <a:r>
              <a:rPr lang="en-US"/>
              <a:t>25 sites across the country</a:t>
            </a:r>
          </a:p>
          <a:p>
            <a:r>
              <a:rPr lang="en-US"/>
              <a:t>3 populations, each studied in 3-year cycle</a:t>
            </a:r>
          </a:p>
          <a:p>
            <a:pPr lvl="1"/>
            <a:r>
              <a:rPr lang="en-US"/>
              <a:t>Methods and protocol development</a:t>
            </a:r>
          </a:p>
          <a:p>
            <a:pPr lvl="1"/>
            <a:r>
              <a:rPr lang="en-US"/>
              <a:t>Data collection</a:t>
            </a:r>
          </a:p>
          <a:p>
            <a:pPr lvl="1"/>
            <a:r>
              <a:rPr lang="en-US"/>
              <a:t>Analysis and reporting</a:t>
            </a:r>
          </a:p>
          <a:p>
            <a:r>
              <a:rPr lang="en-US"/>
              <a:t>Men who have sex with men</a:t>
            </a:r>
          </a:p>
          <a:p>
            <a:r>
              <a:rPr lang="en-US"/>
              <a:t>Injecting drug users</a:t>
            </a:r>
          </a:p>
          <a:p>
            <a:r>
              <a:rPr lang="en-US"/>
              <a:t>Heterosexuals living in High-Risk Areas (HRAs)</a:t>
            </a:r>
          </a:p>
          <a:p>
            <a:pPr lvl="1"/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PHP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Study Design: NHBS-HET</a:t>
            </a:r>
          </a:p>
        </p:txBody>
      </p:sp>
      <p:sp>
        <p:nvSpPr>
          <p:cNvPr id="380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Phase 1 – Formative Research</a:t>
            </a:r>
          </a:p>
          <a:p>
            <a:pPr lvl="1"/>
            <a:r>
              <a:rPr lang="en-US" sz="2400"/>
              <a:t>GIS to identify and describe HRAs (Chris)</a:t>
            </a:r>
          </a:p>
          <a:p>
            <a:pPr lvl="1"/>
            <a:r>
              <a:rPr lang="en-US" sz="2400"/>
              <a:t>Ethnographic activities</a:t>
            </a:r>
          </a:p>
          <a:p>
            <a:pPr lvl="2"/>
            <a:r>
              <a:rPr lang="en-US" sz="2000"/>
              <a:t>Street intercept surveys</a:t>
            </a:r>
          </a:p>
          <a:p>
            <a:pPr lvl="2"/>
            <a:r>
              <a:rPr lang="en-US" sz="2000"/>
              <a:t>Focus groups</a:t>
            </a:r>
          </a:p>
          <a:p>
            <a:pPr lvl="2"/>
            <a:r>
              <a:rPr lang="en-US" sz="2000"/>
              <a:t>Key informant interviews</a:t>
            </a:r>
          </a:p>
          <a:p>
            <a:pPr lvl="2"/>
            <a:r>
              <a:rPr lang="en-US" sz="2000"/>
              <a:t>Observations</a:t>
            </a:r>
          </a:p>
          <a:p>
            <a:pPr lvl="1"/>
            <a:r>
              <a:rPr lang="en-US" sz="2400"/>
              <a:t>Outcomes</a:t>
            </a:r>
          </a:p>
          <a:p>
            <a:pPr lvl="2"/>
            <a:r>
              <a:rPr lang="en-US" sz="2000"/>
              <a:t>Identify appropriate locations for quantitative phase</a:t>
            </a:r>
          </a:p>
          <a:p>
            <a:pPr lvl="2"/>
            <a:r>
              <a:rPr lang="en-US" sz="2000"/>
              <a:t>Create community awareness and engagement</a:t>
            </a:r>
          </a:p>
          <a:p>
            <a:pPr lvl="2"/>
            <a:r>
              <a:rPr lang="en-US" sz="2000"/>
              <a:t>Select initial seeds to start chain referrals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PHP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r>
              <a:rPr lang="en-US" sz="4000"/>
              <a:t>Study Design – NHBS HET</a:t>
            </a:r>
          </a:p>
        </p:txBody>
      </p:sp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Phase 2 – Surveillance</a:t>
            </a:r>
          </a:p>
          <a:p>
            <a:pPr lvl="1"/>
            <a:r>
              <a:rPr lang="en-US"/>
              <a:t>Assess prevalence of and trends in HIV risk behaviors (sexual and drug-use behaviors)</a:t>
            </a:r>
          </a:p>
          <a:p>
            <a:pPr lvl="1"/>
            <a:r>
              <a:rPr lang="en-US"/>
              <a:t>Assess HIV testing behaviors</a:t>
            </a:r>
          </a:p>
          <a:p>
            <a:pPr lvl="2"/>
            <a:r>
              <a:rPr lang="en-US"/>
              <a:t>Prevalence and trends</a:t>
            </a:r>
          </a:p>
          <a:p>
            <a:pPr lvl="2"/>
            <a:r>
              <a:rPr lang="en-US"/>
              <a:t>Prevention</a:t>
            </a:r>
          </a:p>
          <a:p>
            <a:pPr lvl="2"/>
            <a:r>
              <a:rPr lang="en-US"/>
              <a:t>Exposure to and utilization of prevention services</a:t>
            </a:r>
          </a:p>
          <a:p>
            <a:pPr lvl="2"/>
            <a:r>
              <a:rPr lang="en-US"/>
              <a:t>Impact of prevention services on behavior</a:t>
            </a:r>
          </a:p>
          <a:p>
            <a:pPr lvl="2"/>
            <a:r>
              <a:rPr lang="en-US"/>
              <a:t>Identify prevention-service gaps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PHP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r>
              <a:rPr lang="en-US" sz="4000"/>
              <a:t>NHBS HET Partner Study</a:t>
            </a:r>
          </a:p>
        </p:txBody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r>
              <a:rPr lang="en-US"/>
              <a:t>African American and Latina women refer their male sex partners</a:t>
            </a:r>
          </a:p>
          <a:p>
            <a:r>
              <a:rPr lang="en-US"/>
              <a:t>Interviews with male partners capture data about their risk behaviors</a:t>
            </a:r>
          </a:p>
          <a:p>
            <a:r>
              <a:rPr lang="en-US"/>
              <a:t>Explore extent to which minority women’s perceptions of partners’ risk behaviors match what male partners report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PHP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Virginia NHBS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Norfolk Virginia MSA</a:t>
            </a:r>
          </a:p>
          <a:p>
            <a:r>
              <a:rPr lang="en-US"/>
              <a:t>Eastern Virginia health region #1 in number of HIV infections and AIDS cases.</a:t>
            </a:r>
          </a:p>
          <a:p>
            <a:pPr lvl="1"/>
            <a:r>
              <a:rPr lang="en-US"/>
              <a:t>Among HIV/AIDS cases, 30% are women living with HIV, 26% of AIDS cases are women (4.9 AA females to every 1 Caucasian female)</a:t>
            </a:r>
          </a:p>
          <a:p>
            <a:pPr lvl="1"/>
            <a:r>
              <a:rPr lang="en-US"/>
              <a:t>African Americans are 72% of HIV cases, 69% of AIDS cases.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PHP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8229600" cy="503238"/>
          </a:xfrm>
        </p:spPr>
        <p:txBody>
          <a:bodyPr/>
          <a:lstStyle/>
          <a:p>
            <a:r>
              <a:rPr lang="en-US" sz="3600"/>
              <a:t>Heterosexual Sex as HIV Risk Factor</a:t>
            </a:r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r>
              <a:rPr lang="en-US" sz="2800"/>
              <a:t>34% of all adult and adolescent HIV/AIDS cases reported by 33 areas with name reporting in 2003.</a:t>
            </a:r>
          </a:p>
          <a:p>
            <a:r>
              <a:rPr lang="en-US" sz="2800"/>
              <a:t>Among female adults and adolescents, 79% of HIV/AIDS cases by heterosexual sex.</a:t>
            </a:r>
          </a:p>
          <a:p>
            <a:r>
              <a:rPr lang="en-US" sz="2800"/>
              <a:t>Shift from homosexual to heterosexual contact as transmission risk.</a:t>
            </a:r>
          </a:p>
          <a:p>
            <a:r>
              <a:rPr lang="en-US" sz="2800"/>
              <a:t>In 2003, 80% of all reported cases were among African American and Latina women.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PHP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Methodological Challenges</a:t>
            </a:r>
          </a:p>
        </p:txBody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Hard-to-study populations</a:t>
            </a:r>
          </a:p>
          <a:p>
            <a:pPr>
              <a:lnSpc>
                <a:spcPct val="90000"/>
              </a:lnSpc>
            </a:pPr>
            <a:r>
              <a:rPr lang="en-US"/>
              <a:t>Who participates in research – why and why not?</a:t>
            </a:r>
          </a:p>
          <a:p>
            <a:pPr>
              <a:lnSpc>
                <a:spcPct val="90000"/>
              </a:lnSpc>
            </a:pPr>
            <a:r>
              <a:rPr lang="en-US"/>
              <a:t>Human subjects concerns:</a:t>
            </a:r>
          </a:p>
          <a:p>
            <a:pPr lvl="1">
              <a:lnSpc>
                <a:spcPct val="90000"/>
              </a:lnSpc>
            </a:pPr>
            <a:r>
              <a:rPr lang="en-US"/>
              <a:t>No harm to participant</a:t>
            </a:r>
          </a:p>
          <a:p>
            <a:pPr lvl="1">
              <a:lnSpc>
                <a:spcPct val="90000"/>
              </a:lnSpc>
            </a:pPr>
            <a:r>
              <a:rPr lang="en-US"/>
              <a:t>Full disclosure</a:t>
            </a:r>
          </a:p>
          <a:p>
            <a:pPr lvl="1">
              <a:lnSpc>
                <a:spcPct val="90000"/>
              </a:lnSpc>
            </a:pPr>
            <a:r>
              <a:rPr lang="en-US"/>
              <a:t>No coercion</a:t>
            </a:r>
          </a:p>
          <a:p>
            <a:pPr lvl="1">
              <a:lnSpc>
                <a:spcPct val="90000"/>
              </a:lnSpc>
            </a:pPr>
            <a:r>
              <a:rPr lang="en-US"/>
              <a:t>Individual and community benefit</a:t>
            </a:r>
          </a:p>
          <a:p>
            <a:pPr lvl="1">
              <a:lnSpc>
                <a:spcPct val="90000"/>
              </a:lnSpc>
            </a:pPr>
            <a:r>
              <a:rPr lang="en-US"/>
              <a:t>Giving information back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PHP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6">
      <a:dk1>
        <a:srgbClr val="005A58"/>
      </a:dk1>
      <a:lt1>
        <a:srgbClr val="FFFFFF"/>
      </a:lt1>
      <a:dk2>
        <a:srgbClr val="008080"/>
      </a:dk2>
      <a:lt2>
        <a:srgbClr val="FFFF99"/>
      </a:lt2>
      <a:accent1>
        <a:srgbClr val="006462"/>
      </a:accent1>
      <a:accent2>
        <a:srgbClr val="6D6FC7"/>
      </a:accent2>
      <a:accent3>
        <a:srgbClr val="AAC0C0"/>
      </a:accent3>
      <a:accent4>
        <a:srgbClr val="DADADA"/>
      </a:accent4>
      <a:accent5>
        <a:srgbClr val="AAB8B7"/>
      </a:accent5>
      <a:accent6>
        <a:srgbClr val="6264B4"/>
      </a:accent6>
      <a:hlink>
        <a:srgbClr val="00FFFF"/>
      </a:hlink>
      <a:folHlink>
        <a:srgbClr val="00FF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3366"/>
        </a:dk1>
        <a:lt1>
          <a:srgbClr val="FFFFFF"/>
        </a:lt1>
        <a:dk2>
          <a:srgbClr val="000099"/>
        </a:dk2>
        <a:lt2>
          <a:srgbClr val="FFFF00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2392</TotalTime>
  <Words>1092</Words>
  <Application>Microsoft Office PowerPoint</Application>
  <PresentationFormat>Overhead</PresentationFormat>
  <Paragraphs>151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Times New Roman</vt:lpstr>
      <vt:lpstr>Arial</vt:lpstr>
      <vt:lpstr>Gill Sans MT</vt:lpstr>
      <vt:lpstr>Wingdings</vt:lpstr>
      <vt:lpstr>Default Design</vt:lpstr>
      <vt:lpstr>National HIV Behavioral Surveillance (NHBS)  Judith Bradford, Ph.D. Community Health Research Initiative jbbradfo@vcu.edu </vt:lpstr>
      <vt:lpstr>NHBS</vt:lpstr>
      <vt:lpstr>NHBS Overview</vt:lpstr>
      <vt:lpstr>Study Design: NHBS-HET</vt:lpstr>
      <vt:lpstr>Study Design – NHBS HET</vt:lpstr>
      <vt:lpstr>NHBS HET Partner Study</vt:lpstr>
      <vt:lpstr>Virginia NHBS</vt:lpstr>
      <vt:lpstr>Heterosexual Sex as HIV Risk Factor</vt:lpstr>
      <vt:lpstr>Methodological Challenges</vt:lpstr>
      <vt:lpstr>Sampling Issues</vt:lpstr>
      <vt:lpstr>PowerPoint Presentation</vt:lpstr>
      <vt:lpstr>How social networks impact health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Chain-referral Sampling </vt:lpstr>
      <vt:lpstr>RDS Implementation: “6 degrees of separation”</vt:lpstr>
      <vt:lpstr>RDS Implementation</vt:lpstr>
      <vt:lpstr>RDS Conditions</vt:lpstr>
      <vt:lpstr>IDU Chains</vt:lpstr>
    </vt:vector>
  </TitlesOfParts>
  <Company>VCU Survey Research Laboratory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Lesbian Health 2000</dc:title>
  <dc:creator>Judy Bradford</dc:creator>
  <cp:lastModifiedBy>Christopher Buttery</cp:lastModifiedBy>
  <cp:revision>113</cp:revision>
  <cp:lastPrinted>2000-09-18T19:22:48Z</cp:lastPrinted>
  <dcterms:created xsi:type="dcterms:W3CDTF">1999-05-05T12:16:24Z</dcterms:created>
  <dcterms:modified xsi:type="dcterms:W3CDTF">2013-08-19T14:48:29Z</dcterms:modified>
</cp:coreProperties>
</file>